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74" r:id="rId2"/>
    <p:sldId id="424" r:id="rId3"/>
    <p:sldId id="426" r:id="rId4"/>
    <p:sldId id="425" r:id="rId5"/>
    <p:sldId id="375" r:id="rId6"/>
    <p:sldId id="376" r:id="rId7"/>
    <p:sldId id="377" r:id="rId8"/>
    <p:sldId id="378" r:id="rId9"/>
    <p:sldId id="382" r:id="rId10"/>
    <p:sldId id="383" r:id="rId11"/>
    <p:sldId id="384" r:id="rId12"/>
    <p:sldId id="385" r:id="rId13"/>
    <p:sldId id="386" r:id="rId14"/>
    <p:sldId id="387" r:id="rId15"/>
    <p:sldId id="388" r:id="rId16"/>
    <p:sldId id="389" r:id="rId17"/>
    <p:sldId id="390" r:id="rId18"/>
    <p:sldId id="397" r:id="rId19"/>
    <p:sldId id="398" r:id="rId20"/>
    <p:sldId id="399" r:id="rId21"/>
    <p:sldId id="400" r:id="rId22"/>
    <p:sldId id="401" r:id="rId23"/>
    <p:sldId id="402" r:id="rId24"/>
    <p:sldId id="403" r:id="rId25"/>
    <p:sldId id="404" r:id="rId26"/>
    <p:sldId id="414" r:id="rId27"/>
    <p:sldId id="408" r:id="rId28"/>
    <p:sldId id="413" r:id="rId29"/>
    <p:sldId id="409" r:id="rId30"/>
    <p:sldId id="410" r:id="rId31"/>
    <p:sldId id="411" r:id="rId32"/>
    <p:sldId id="420" r:id="rId33"/>
    <p:sldId id="416" r:id="rId34"/>
    <p:sldId id="419" r:id="rId35"/>
    <p:sldId id="427" r:id="rId36"/>
    <p:sldId id="412" r:id="rId37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  <a:srgbClr val="99CCFF"/>
    <a:srgbClr val="519FA9"/>
    <a:srgbClr val="11BD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75" autoAdjust="0"/>
    <p:restoredTop sz="94660" autoAdjust="0"/>
  </p:normalViewPr>
  <p:slideViewPr>
    <p:cSldViewPr>
      <p:cViewPr varScale="1">
        <p:scale>
          <a:sx n="104" d="100"/>
          <a:sy n="104" d="100"/>
        </p:scale>
        <p:origin x="84" y="474"/>
      </p:cViewPr>
      <p:guideLst>
        <p:guide orient="horz" pos="1620"/>
        <p:guide pos="288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0B2B2-C61F-4A36-8153-E19E9708752E}" type="datetimeFigureOut">
              <a:rPr lang="en-US" smtClean="0"/>
              <a:t>1/27/2019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326AB-0890-4E8C-82B3-597998C334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0B2B2-C61F-4A36-8153-E19E9708752E}" type="datetimeFigureOut">
              <a:rPr lang="en-US" smtClean="0"/>
              <a:t>1/27/2019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326AB-0890-4E8C-82B3-597998C334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0B2B2-C61F-4A36-8153-E19E9708752E}" type="datetimeFigureOut">
              <a:rPr lang="en-US" smtClean="0"/>
              <a:t>1/27/2019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326AB-0890-4E8C-82B3-597998C334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0B2B2-C61F-4A36-8153-E19E9708752E}" type="datetimeFigureOut">
              <a:rPr lang="en-US" smtClean="0"/>
              <a:t>1/27/2019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326AB-0890-4E8C-82B3-597998C334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0B2B2-C61F-4A36-8153-E19E9708752E}" type="datetimeFigureOut">
              <a:rPr lang="en-US" smtClean="0"/>
              <a:t>1/27/2019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326AB-0890-4E8C-82B3-597998C334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0B2B2-C61F-4A36-8153-E19E9708752E}" type="datetimeFigureOut">
              <a:rPr lang="en-US" smtClean="0"/>
              <a:t>1/27/2019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326AB-0890-4E8C-82B3-597998C334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0B2B2-C61F-4A36-8153-E19E9708752E}" type="datetimeFigureOut">
              <a:rPr lang="en-US" smtClean="0"/>
              <a:t>1/27/2019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326AB-0890-4E8C-82B3-597998C334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0B2B2-C61F-4A36-8153-E19E9708752E}" type="datetimeFigureOut">
              <a:rPr lang="en-US" smtClean="0"/>
              <a:t>1/27/2019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326AB-0890-4E8C-82B3-597998C334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0B2B2-C61F-4A36-8153-E19E9708752E}" type="datetimeFigureOut">
              <a:rPr lang="en-US" smtClean="0"/>
              <a:t>1/27/2019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326AB-0890-4E8C-82B3-597998C334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0B2B2-C61F-4A36-8153-E19E9708752E}" type="datetimeFigureOut">
              <a:rPr lang="en-US" smtClean="0"/>
              <a:t>1/27/2019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326AB-0890-4E8C-82B3-597998C334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0B2B2-C61F-4A36-8153-E19E9708752E}" type="datetimeFigureOut">
              <a:rPr lang="en-US" smtClean="0"/>
              <a:t>1/27/2019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326AB-0890-4E8C-82B3-597998C334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D0B2B2-C61F-4A36-8153-E19E9708752E}" type="datetimeFigureOut">
              <a:rPr lang="en-US" smtClean="0"/>
              <a:t>1/27/2019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D326AB-0890-4E8C-82B3-597998C3344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7" Type="http://schemas.openxmlformats.org/officeDocument/2006/relationships/image" Target="../media/image44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7" Type="http://schemas.openxmlformats.org/officeDocument/2006/relationships/image" Target="../media/image55.jp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g"/><Relationship Id="rId5" Type="http://schemas.openxmlformats.org/officeDocument/2006/relationships/image" Target="../media/image53.jpg"/><Relationship Id="rId4" Type="http://schemas.openxmlformats.org/officeDocument/2006/relationships/image" Target="../media/image5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5" Type="http://schemas.openxmlformats.org/officeDocument/2006/relationships/image" Target="../media/image79.jpg"/><Relationship Id="rId4" Type="http://schemas.openxmlformats.org/officeDocument/2006/relationships/image" Target="../media/image7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33350"/>
            <a:ext cx="7334771" cy="4457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1326655" y="742950"/>
            <a:ext cx="605306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altLang="en-US" sz="2800" b="1" dirty="0" err="1" smtClean="0">
                <a:latin typeface="Batang" charset="0"/>
                <a:ea typeface="Batang" charset="0"/>
                <a:cs typeface="B Nazanin" pitchFamily="2" charset="-78"/>
              </a:rPr>
              <a:t>آموزشکده</a:t>
            </a:r>
            <a:r>
              <a:rPr lang="fa-IR" altLang="en-US" sz="2800" b="1" dirty="0" smtClean="0">
                <a:latin typeface="Batang" charset="0"/>
                <a:ea typeface="Batang" charset="0"/>
                <a:cs typeface="B Nazanin" pitchFamily="2" charset="-78"/>
              </a:rPr>
              <a:t> فنی حرفه ای دختران بیرجند</a:t>
            </a:r>
          </a:p>
          <a:p>
            <a:pPr algn="ctr" rtl="1"/>
            <a:r>
              <a:rPr lang="fa-IR" altLang="en-US" sz="2400" b="1" dirty="0" smtClean="0">
                <a:latin typeface="Batang" charset="0"/>
                <a:ea typeface="Batang" charset="0"/>
                <a:cs typeface="B Nazanin" pitchFamily="2" charset="-78"/>
              </a:rPr>
              <a:t>سپیده کاشانی</a:t>
            </a:r>
            <a:endParaRPr lang="en-US" altLang="en-US" sz="2400" b="1" dirty="0">
              <a:latin typeface="Batang" charset="0"/>
              <a:ea typeface="Batang" charset="0"/>
              <a:cs typeface="B Nazanin" pitchFamily="2" charset="-78"/>
            </a:endParaRPr>
          </a:p>
          <a:p>
            <a:pPr algn="ctr" rtl="1"/>
            <a:endParaRPr lang="en-US" sz="3200" b="1" dirty="0" smtClean="0">
              <a:latin typeface="IranNastaliq" pitchFamily="18" charset="0"/>
              <a:cs typeface="B Nazanin" pitchFamily="2" charset="-78"/>
            </a:endParaRPr>
          </a:p>
          <a:p>
            <a:pPr algn="ctr" rtl="1"/>
            <a:endParaRPr lang="en-US" dirty="0">
              <a:cs typeface="B Nazanin" pitchFamily="2" charset="-78"/>
            </a:endParaRPr>
          </a:p>
          <a:p>
            <a:pPr algn="ctr" rtl="1"/>
            <a:endParaRPr lang="en-US" sz="3200" b="1" dirty="0">
              <a:latin typeface="IranNastaliq" pitchFamily="18" charset="0"/>
              <a:cs typeface="B Nazanin" pitchFamily="2" charset="-78"/>
            </a:endParaRPr>
          </a:p>
          <a:p>
            <a:pPr algn="ctr" rtl="1"/>
            <a:endParaRPr lang="en-US" sz="1600" b="1" dirty="0">
              <a:latin typeface="IranNastaliq" pitchFamily="18" charset="0"/>
              <a:cs typeface="B Nazanin" pitchFamily="2" charset="-78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1105078"/>
            <a:ext cx="838200" cy="838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251736" y="895350"/>
            <a:ext cx="487299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0" algn="r" rtl="1">
              <a:buClr>
                <a:srgbClr val="002060"/>
              </a:buClr>
              <a:buFont typeface="Wingdings" pitchFamily="2" charset="2"/>
              <a:buNone/>
            </a:pPr>
            <a:r>
              <a:rPr lang="fa-IR" altLang="en-US" sz="2400" dirty="0" smtClean="0">
                <a:cs typeface="B Nazanin" pitchFamily="2" charset="-78"/>
              </a:rPr>
              <a:t>تجهیزات موجود در رشته حسابداری بازرگانی</a:t>
            </a:r>
            <a:endParaRPr lang="en-US" altLang="en-US" sz="2400" dirty="0" smtClean="0">
              <a:cs typeface="B Nazanin" pitchFamily="2" charset="-78"/>
            </a:endParaRPr>
          </a:p>
          <a:p>
            <a:pPr marL="0" lvl="1" algn="r"/>
            <a:r>
              <a:rPr lang="fa-IR" sz="2400" dirty="0">
                <a:cs typeface="B Nazanin" pitchFamily="2" charset="-78"/>
              </a:rPr>
              <a:t>حسابرسی, حسابداری گرایش مالی</a:t>
            </a:r>
            <a:endParaRPr lang="en-US" altLang="en-US" sz="2400" dirty="0">
              <a:cs typeface="B Nazanin" pitchFamily="2" charset="-78"/>
            </a:endParaRPr>
          </a:p>
          <a:p>
            <a:pPr algn="r"/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23461" y="819150"/>
            <a:ext cx="56138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0" algn="r" rtl="1">
              <a:buClr>
                <a:srgbClr val="002060"/>
              </a:buClr>
              <a:buFont typeface="Wingdings" pitchFamily="2" charset="2"/>
              <a:buNone/>
            </a:pPr>
            <a:r>
              <a:rPr lang="fa-IR" altLang="en-US" sz="2400" dirty="0" smtClean="0">
                <a:cs typeface="B Nazanin" panose="00000400000000000000" pitchFamily="2" charset="-78"/>
              </a:rPr>
              <a:t>تجهیزات مورد نیاز</a:t>
            </a:r>
            <a:r>
              <a:rPr lang="en-US" altLang="en-US" sz="2400" dirty="0" smtClean="0">
                <a:cs typeface="B Nazanin" panose="00000400000000000000" pitchFamily="2" charset="-78"/>
              </a:rPr>
              <a:t> </a:t>
            </a:r>
            <a:r>
              <a:rPr lang="fa-IR" altLang="en-US" sz="2400" dirty="0" smtClean="0">
                <a:cs typeface="B Nazanin" panose="00000400000000000000" pitchFamily="2" charset="-78"/>
              </a:rPr>
              <a:t>رشته حسابداری مالی </a:t>
            </a:r>
          </a:p>
          <a:p>
            <a:pPr lvl="0" indent="0" algn="r" rtl="1">
              <a:buClr>
                <a:srgbClr val="002060"/>
              </a:buClr>
              <a:buFont typeface="Wingdings" pitchFamily="2" charset="2"/>
              <a:buNone/>
            </a:pPr>
            <a:r>
              <a:rPr lang="fa-IR" sz="2400" dirty="0" smtClean="0">
                <a:cs typeface="B Nazanin" pitchFamily="2" charset="-78"/>
              </a:rPr>
              <a:t>حسابرسی</a:t>
            </a:r>
            <a:r>
              <a:rPr lang="fa-IR" sz="2400" dirty="0">
                <a:cs typeface="B Nazanin" pitchFamily="2" charset="-78"/>
              </a:rPr>
              <a:t>, حسابداری گرایش مالی</a:t>
            </a:r>
            <a:endParaRPr lang="en-US" altLang="en-US" sz="2400" dirty="0">
              <a:cs typeface="B Nazanin" panose="00000400000000000000" pitchFamily="2" charset="-78"/>
            </a:endParaRPr>
          </a:p>
          <a:p>
            <a:pPr lvl="0" indent="0" algn="r" rtl="1">
              <a:buClr>
                <a:srgbClr val="002060"/>
              </a:buClr>
              <a:buFont typeface="Wingdings" pitchFamily="2" charset="2"/>
              <a:buNone/>
            </a:pPr>
            <a:endParaRPr lang="en-US" altLang="en-US" sz="2400" dirty="0">
              <a:cs typeface="B Nazanin" panose="00000400000000000000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833658" y="719957"/>
            <a:ext cx="3276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 algn="r" rtl="1">
              <a:buClr>
                <a:srgbClr val="002060"/>
              </a:buClr>
              <a:buSzPct val="100000"/>
              <a:buFont typeface="Wingdings" pitchFamily="2" charset="2"/>
              <a:buChar char="Ø"/>
            </a:pPr>
            <a:r>
              <a:rPr lang="fa-IR" sz="2400" dirty="0" smtClean="0">
                <a:cs typeface="B Nazanin" pitchFamily="2" charset="-78"/>
              </a:rPr>
              <a:t> رشته فرش </a:t>
            </a:r>
            <a:r>
              <a:rPr lang="fa-IR" sz="2400" dirty="0" err="1" smtClean="0">
                <a:cs typeface="B Nazanin" pitchFamily="2" charset="-78"/>
              </a:rPr>
              <a:t>دستباف</a:t>
            </a:r>
            <a:endParaRPr lang="en-US" altLang="en-US" sz="2400" dirty="0">
              <a:cs typeface="B Nazanin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719957"/>
            <a:ext cx="3867150" cy="25760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930" y="1428751"/>
            <a:ext cx="4173076" cy="26521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71" y="361950"/>
            <a:ext cx="4034614" cy="2514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/>
          <p:cNvSpPr/>
          <p:nvPr/>
        </p:nvSpPr>
        <p:spPr>
          <a:xfrm>
            <a:off x="4109384" y="433070"/>
            <a:ext cx="43396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algn="r" rtl="1">
              <a:buClr>
                <a:srgbClr val="002060"/>
              </a:buClr>
              <a:buSzPct val="100000"/>
            </a:pPr>
            <a:r>
              <a:rPr lang="fa-IR" altLang="en-US" sz="2400" dirty="0" smtClean="0">
                <a:cs typeface="B Nazanin" pitchFamily="2" charset="-78"/>
              </a:rPr>
              <a:t>تجهیزات موجود در رشته فرش </a:t>
            </a:r>
            <a:r>
              <a:rPr lang="fa-IR" altLang="en-US" sz="2400" dirty="0" err="1" smtClean="0">
                <a:cs typeface="B Nazanin" pitchFamily="2" charset="-78"/>
              </a:rPr>
              <a:t>دستباف</a:t>
            </a:r>
            <a:endParaRPr lang="en-US" altLang="en-US" sz="2400" dirty="0">
              <a:cs typeface="B Nazanin" pitchFamily="2" charset="-78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202" y="2689865"/>
            <a:ext cx="3347397" cy="1892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038" y="937159"/>
            <a:ext cx="3589959" cy="19869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71" y="2800350"/>
            <a:ext cx="2523251" cy="1671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333018" y="443757"/>
            <a:ext cx="38042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a-IR" sz="2400" dirty="0" smtClean="0">
                <a:latin typeface="IranNastaliq" pitchFamily="18" charset="0"/>
                <a:cs typeface="B Nazanin" pitchFamily="2" charset="-78"/>
              </a:rPr>
              <a:t>تجهیزات مورد نیاز رشته فرش </a:t>
            </a:r>
            <a:r>
              <a:rPr lang="fa-IR" sz="2400" dirty="0" err="1" smtClean="0">
                <a:latin typeface="IranNastaliq" pitchFamily="18" charset="0"/>
                <a:cs typeface="B Nazanin" pitchFamily="2" charset="-78"/>
              </a:rPr>
              <a:t>دستباف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1" y="1713279"/>
            <a:ext cx="2518544" cy="30585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011" y="1041652"/>
            <a:ext cx="2993868" cy="22454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43757"/>
            <a:ext cx="3142123" cy="23565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angle 8"/>
          <p:cNvSpPr/>
          <p:nvPr/>
        </p:nvSpPr>
        <p:spPr>
          <a:xfrm>
            <a:off x="1218675" y="2800350"/>
            <a:ext cx="8867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dirty="0" err="1" smtClean="0">
                <a:latin typeface="IranNastaliq" pitchFamily="18" charset="0"/>
                <a:cs typeface="B Nazanin" pitchFamily="2" charset="-78"/>
              </a:rPr>
              <a:t>هیتر</a:t>
            </a:r>
            <a:r>
              <a:rPr lang="fa-IR" dirty="0" smtClean="0">
                <a:latin typeface="IranNastaliq" pitchFamily="18" charset="0"/>
                <a:cs typeface="B Nazanin" pitchFamily="2" charset="-78"/>
              </a:rPr>
              <a:t> برقی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862192" y="3792873"/>
            <a:ext cx="1471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dirty="0" smtClean="0">
                <a:latin typeface="IranNastaliq" pitchFamily="18" charset="0"/>
                <a:cs typeface="B Nazanin" pitchFamily="2" charset="-78"/>
              </a:rPr>
              <a:t>دستگاه ثبات نوری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218556" y="742950"/>
            <a:ext cx="5410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 algn="r" rtl="1">
              <a:buClr>
                <a:srgbClr val="002060"/>
              </a:buClr>
              <a:buSzPct val="100000"/>
              <a:buFont typeface="Wingdings" pitchFamily="2" charset="2"/>
              <a:buChar char="Ø"/>
            </a:pPr>
            <a:r>
              <a:rPr lang="fa-IR" sz="2400" dirty="0" smtClean="0">
                <a:cs typeface="B Nazanin" pitchFamily="2" charset="-78"/>
              </a:rPr>
              <a:t> رشته مدیریت خانواده, </a:t>
            </a:r>
            <a:r>
              <a:rPr lang="fa-IR" altLang="en-US" sz="2400" dirty="0" smtClean="0">
                <a:cs typeface="B Nazanin" pitchFamily="2" charset="-78"/>
              </a:rPr>
              <a:t>رشته مربی کودک</a:t>
            </a:r>
            <a:endParaRPr lang="en-US" altLang="en-US" sz="2400" dirty="0">
              <a:cs typeface="B Nazanin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048089" y="931664"/>
            <a:ext cx="309880" cy="3067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endParaRPr lang="en-US" sz="1400" dirty="0">
              <a:cs typeface="B Zar" pitchFamily="2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47800" y="592038"/>
            <a:ext cx="6854191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buClr>
                <a:srgbClr val="002060"/>
              </a:buClr>
            </a:pPr>
            <a:r>
              <a:rPr lang="fa-IR" altLang="en-US" sz="2400" dirty="0" smtClean="0">
                <a:cs typeface="B Nazanin" pitchFamily="2" charset="-78"/>
              </a:rPr>
              <a:t>تجهیزات موجود در رشته مدیریت خانواده</a:t>
            </a:r>
            <a:r>
              <a:rPr lang="fa-IR" sz="2400" dirty="0">
                <a:cs typeface="B Nazanin" pitchFamily="2" charset="-78"/>
              </a:rPr>
              <a:t>, </a:t>
            </a:r>
            <a:r>
              <a:rPr lang="fa-IR" altLang="en-US" sz="2400" dirty="0">
                <a:cs typeface="B Nazanin" pitchFamily="2" charset="-78"/>
              </a:rPr>
              <a:t>رشته مربی کودک</a:t>
            </a:r>
            <a:endParaRPr lang="en-US" altLang="en-US" sz="2400" dirty="0">
              <a:cs typeface="B Nazanin" pitchFamily="2" charset="-78"/>
            </a:endParaRPr>
          </a:p>
          <a:p>
            <a:pPr lvl="0" indent="0" algn="r" rtl="1">
              <a:buClr>
                <a:srgbClr val="002060"/>
              </a:buClr>
              <a:buFont typeface="Wingdings" pitchFamily="2" charset="2"/>
              <a:buNone/>
            </a:pPr>
            <a:endParaRPr lang="en-US" altLang="en-US" b="1" dirty="0" smtClean="0">
              <a:cs typeface="B Nazanin" pitchFamily="2" charset="-78"/>
            </a:endParaRPr>
          </a:p>
          <a:p>
            <a:pPr lvl="0" indent="0" algn="r" rtl="1">
              <a:buClr>
                <a:srgbClr val="002060"/>
              </a:buClr>
              <a:buFont typeface="Wingdings" pitchFamily="2" charset="2"/>
              <a:buNone/>
            </a:pPr>
            <a:endParaRPr lang="en-US" altLang="en-US" b="1" dirty="0" smtClean="0">
              <a:cs typeface="B Nazanin" pitchFamily="2" charset="-78"/>
            </a:endParaRPr>
          </a:p>
          <a:p>
            <a:pPr algn="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96" y="1123950"/>
            <a:ext cx="4611964" cy="33794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895" y="1736763"/>
            <a:ext cx="3847016" cy="25646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443015" y="900412"/>
            <a:ext cx="5694251" cy="5886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ts val="1800"/>
              </a:lnSpc>
              <a:spcBef>
                <a:spcPct val="0"/>
              </a:spcBef>
              <a:defRPr/>
            </a:pPr>
            <a:r>
              <a:rPr lang="fa-IR" altLang="en-US" sz="2400" dirty="0" smtClean="0">
                <a:latin typeface="IranNastaliq" pitchFamily="18" charset="0"/>
                <a:cs typeface="B Nazanin" pitchFamily="2" charset="-78"/>
              </a:rPr>
              <a:t>تجهیزات مورد نیاز </a:t>
            </a:r>
            <a:r>
              <a:rPr lang="en-US" altLang="en-US" sz="2400" dirty="0" smtClean="0">
                <a:latin typeface="IranNastaliq" pitchFamily="18" charset="0"/>
                <a:cs typeface="B Nazanin" pitchFamily="2" charset="-78"/>
              </a:rPr>
              <a:t> </a:t>
            </a:r>
            <a:r>
              <a:rPr lang="en-US" altLang="en-US" sz="2400" dirty="0" err="1" smtClean="0">
                <a:latin typeface="IranNastaliq" pitchFamily="18" charset="0"/>
                <a:cs typeface="B Nazanin" pitchFamily="2" charset="-78"/>
              </a:rPr>
              <a:t>رشته</a:t>
            </a:r>
            <a:r>
              <a:rPr lang="en-US" altLang="en-US" sz="2400" dirty="0" smtClean="0">
                <a:latin typeface="IranNastaliq" pitchFamily="18" charset="0"/>
                <a:cs typeface="B Nazanin" pitchFamily="2" charset="-78"/>
              </a:rPr>
              <a:t> </a:t>
            </a:r>
            <a:r>
              <a:rPr lang="en-US" altLang="en-US" sz="2400" dirty="0" err="1" smtClean="0">
                <a:latin typeface="IranNastaliq" pitchFamily="18" charset="0"/>
                <a:cs typeface="B Nazanin" pitchFamily="2" charset="-78"/>
              </a:rPr>
              <a:t>مدیریت</a:t>
            </a:r>
            <a:r>
              <a:rPr lang="en-US" altLang="en-US" sz="2400" dirty="0" smtClean="0">
                <a:latin typeface="IranNastaliq" pitchFamily="18" charset="0"/>
                <a:cs typeface="B Nazanin" pitchFamily="2" charset="-78"/>
              </a:rPr>
              <a:t> </a:t>
            </a:r>
            <a:r>
              <a:rPr lang="en-US" altLang="en-US" sz="2400" dirty="0" err="1" smtClean="0">
                <a:latin typeface="IranNastaliq" pitchFamily="18" charset="0"/>
                <a:cs typeface="B Nazanin" pitchFamily="2" charset="-78"/>
              </a:rPr>
              <a:t>خانواده</a:t>
            </a:r>
            <a:r>
              <a:rPr lang="fa-IR" sz="2400" dirty="0" smtClean="0">
                <a:cs typeface="B Nazanin" pitchFamily="2" charset="-78"/>
              </a:rPr>
              <a:t>, </a:t>
            </a:r>
            <a:r>
              <a:rPr lang="fa-IR" altLang="en-US" sz="2400" dirty="0">
                <a:cs typeface="B Nazanin" pitchFamily="2" charset="-78"/>
              </a:rPr>
              <a:t>رشته مربی کودک</a:t>
            </a:r>
            <a:endParaRPr lang="en-US" altLang="en-US" sz="2400" dirty="0">
              <a:cs typeface="B Nazanin" pitchFamily="2" charset="-78"/>
            </a:endParaRPr>
          </a:p>
          <a:p>
            <a:pPr lvl="0" algn="r">
              <a:lnSpc>
                <a:spcPts val="1800"/>
              </a:lnSpc>
              <a:spcBef>
                <a:spcPct val="0"/>
              </a:spcBef>
              <a:defRPr/>
            </a:pPr>
            <a:endParaRPr lang="en-US" altLang="en-US" sz="2400" dirty="0">
              <a:latin typeface="IranNastaliq" pitchFamily="18" charset="0"/>
              <a:cs typeface="B Nazanin" pitchFamily="2" charset="-7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19828" y="1657350"/>
            <a:ext cx="48942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a-IR" altLang="en-US" dirty="0" smtClean="0">
                <a:latin typeface="IranNastaliq" pitchFamily="18" charset="0"/>
                <a:cs typeface="B Nazanin" pitchFamily="2" charset="-78"/>
              </a:rPr>
              <a:t>انواع بازی های فکری و آموزشی در درس بازی ها و اسباب بازسی ها</a:t>
            </a:r>
          </a:p>
          <a:p>
            <a:pPr algn="r"/>
            <a:r>
              <a:rPr lang="fa-IR" altLang="en-US" dirty="0" smtClean="0">
                <a:latin typeface="IranNastaliq" pitchFamily="18" charset="0"/>
                <a:cs typeface="B Nazanin" pitchFamily="2" charset="-78"/>
              </a:rPr>
              <a:t>2کمد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13205" y="742950"/>
            <a:ext cx="3810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 algn="r" rtl="1">
              <a:buClr>
                <a:srgbClr val="002060"/>
              </a:buClr>
              <a:buSzPct val="100000"/>
              <a:buFont typeface="Wingdings" pitchFamily="2" charset="2"/>
              <a:buChar char="Ø"/>
            </a:pPr>
            <a:r>
              <a:rPr lang="fa-IR" sz="2400" dirty="0" smtClean="0">
                <a:cs typeface="B Nazanin" pitchFamily="2" charset="-78"/>
              </a:rPr>
              <a:t> رشته معماری و شهرسازی</a:t>
            </a:r>
            <a:endParaRPr lang="en-US" altLang="en-US" sz="2400" dirty="0">
              <a:cs typeface="B Nazanin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759589"/>
            <a:ext cx="2667000" cy="20002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2571750"/>
            <a:ext cx="2606405" cy="178594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500420" y="514350"/>
            <a:ext cx="49385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0" algn="r" rtl="1">
              <a:buClr>
                <a:srgbClr val="002060"/>
              </a:buClr>
              <a:buFont typeface="Wingdings" pitchFamily="2" charset="2"/>
              <a:buNone/>
            </a:pPr>
            <a:r>
              <a:rPr lang="fa-IR" altLang="en-US" sz="2400" dirty="0" smtClean="0">
                <a:cs typeface="B Nazanin" pitchFamily="2" charset="-78"/>
              </a:rPr>
              <a:t>تجهیزات موجود در رشته معماری و شهرسازی</a:t>
            </a:r>
            <a:endParaRPr lang="en-US" altLang="en-US" sz="2400" dirty="0" smtClean="0">
              <a:cs typeface="B Nazanin" pitchFamily="2" charset="-78"/>
            </a:endParaRPr>
          </a:p>
          <a:p>
            <a:pPr lvl="0" indent="0" algn="r" rtl="1">
              <a:buClr>
                <a:srgbClr val="002060"/>
              </a:buClr>
              <a:buFont typeface="Wingdings" pitchFamily="2" charset="2"/>
              <a:buNone/>
            </a:pPr>
            <a:endParaRPr lang="en-US" altLang="en-US" b="1" dirty="0" smtClean="0">
              <a:cs typeface="B Nazanin" pitchFamily="2" charset="-78"/>
            </a:endParaRPr>
          </a:p>
          <a:p>
            <a:pPr algn="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354" y="1530013"/>
            <a:ext cx="3974123" cy="31116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61949"/>
            <a:ext cx="3786554" cy="28194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47" y="0"/>
            <a:ext cx="4114802" cy="27432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44" y="2590801"/>
            <a:ext cx="4033777" cy="2190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209550"/>
            <a:ext cx="4619624" cy="4419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/>
          <p:nvPr/>
        </p:nvSpPr>
        <p:spPr>
          <a:xfrm>
            <a:off x="1219200" y="2221469"/>
            <a:ext cx="2555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altLang="en-US" dirty="0" smtClean="0">
                <a:latin typeface="Batang" charset="0"/>
                <a:ea typeface="Batang" charset="0"/>
                <a:cs typeface="B Nazanin" pitchFamily="2" charset="-78"/>
              </a:rPr>
              <a:t>ساختمان آموزشی شهید شهریاری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042871" y="4259818"/>
            <a:ext cx="29081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altLang="en-US" dirty="0">
                <a:latin typeface="Batang" charset="0"/>
                <a:ea typeface="Batang" charset="0"/>
                <a:cs typeface="B Nazanin" pitchFamily="2" charset="-78"/>
              </a:rPr>
              <a:t>ساختمان آموزشی شهید </a:t>
            </a:r>
            <a:r>
              <a:rPr lang="fa-IR" altLang="en-US" dirty="0" smtClean="0">
                <a:latin typeface="Batang" charset="0"/>
                <a:ea typeface="Batang" charset="0"/>
                <a:cs typeface="B Nazanin" pitchFamily="2" charset="-78"/>
              </a:rPr>
              <a:t>احمدی روشن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334000" y="3285255"/>
            <a:ext cx="23711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altLang="en-US" dirty="0" smtClean="0">
                <a:latin typeface="Batang" charset="0"/>
                <a:ea typeface="Batang" charset="0"/>
                <a:cs typeface="B Nazanin" pitchFamily="2" charset="-78"/>
              </a:rPr>
              <a:t>ورودی آموزشکده فنی حرفه ای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287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2020" y="1276350"/>
            <a:ext cx="4822190" cy="6134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r"/>
            <a:r>
              <a:rPr lang="fa-IR" altLang="zh-CN" sz="2700" dirty="0" smtClean="0">
                <a:cs typeface="B Nazanin" panose="00000400000000000000" pitchFamily="2" charset="-78"/>
              </a:rPr>
              <a:t>تجهیزات مورد نیاز رشته معماری و شهرسازی</a:t>
            </a:r>
            <a:br>
              <a:rPr lang="fa-IR" altLang="zh-CN" sz="2700" dirty="0" smtClean="0">
                <a:cs typeface="B Nazanin" panose="00000400000000000000" pitchFamily="2" charset="-78"/>
              </a:rPr>
            </a:br>
            <a:r>
              <a:rPr lang="en-US" altLang="zh-CN" sz="2200" dirty="0">
                <a:cs typeface="B Nazanin" panose="00000400000000000000" pitchFamily="2" charset="-78"/>
              </a:rPr>
              <a:t/>
            </a:r>
            <a:br>
              <a:rPr lang="en-US" altLang="zh-CN" sz="2200" dirty="0">
                <a:cs typeface="B Nazanin" panose="00000400000000000000" pitchFamily="2" charset="-78"/>
              </a:rPr>
            </a:br>
            <a:r>
              <a:rPr lang="fa-IR" altLang="zh-CN" sz="2200" dirty="0" smtClean="0">
                <a:cs typeface="B Nazanin" panose="00000400000000000000" pitchFamily="2" charset="-78"/>
              </a:rPr>
              <a:t>کارگاه طراحی نقوش سنتی</a:t>
            </a:r>
            <a:br>
              <a:rPr lang="fa-IR" altLang="zh-CN" sz="2200" dirty="0" smtClean="0">
                <a:cs typeface="B Nazanin" panose="00000400000000000000" pitchFamily="2" charset="-78"/>
              </a:rPr>
            </a:br>
            <a:r>
              <a:rPr lang="fa-IR" altLang="zh-CN" sz="2200" dirty="0" smtClean="0">
                <a:cs typeface="B Nazanin" panose="00000400000000000000" pitchFamily="2" charset="-78"/>
              </a:rPr>
              <a:t>تعویض </a:t>
            </a:r>
            <a:r>
              <a:rPr lang="fa-IR" altLang="zh-CN" sz="2200" dirty="0" err="1" smtClean="0">
                <a:cs typeface="B Nazanin" panose="00000400000000000000" pitchFamily="2" charset="-78"/>
              </a:rPr>
              <a:t>میزنور</a:t>
            </a:r>
            <a:r>
              <a:rPr lang="fa-IR" altLang="zh-CN" sz="2200" dirty="0" smtClean="0">
                <a:cs typeface="B Nazanin" panose="00000400000000000000" pitchFamily="2" charset="-78"/>
              </a:rPr>
              <a:t> و لامپ </a:t>
            </a:r>
            <a:br>
              <a:rPr lang="fa-IR" altLang="zh-CN" sz="2200" dirty="0" smtClean="0">
                <a:cs typeface="B Nazanin" panose="00000400000000000000" pitchFamily="2" charset="-78"/>
              </a:rPr>
            </a:br>
            <a:r>
              <a:rPr lang="fa-IR" altLang="zh-CN" sz="2200" dirty="0" smtClean="0">
                <a:cs typeface="B Nazanin" panose="00000400000000000000" pitchFamily="2" charset="-78"/>
              </a:rPr>
              <a:t>پوشاندن خط بالای سقف</a:t>
            </a:r>
            <a:r>
              <a:rPr lang="en-US" altLang="zh-CN" sz="3200" dirty="0"/>
              <a:t/>
            </a:r>
            <a:br>
              <a:rPr lang="en-US" altLang="zh-CN" sz="3200" dirty="0"/>
            </a:br>
            <a:endParaRPr lang="en-US" altLang="zh-CN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2082083"/>
            <a:ext cx="3366022" cy="24450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352" y="2800350"/>
            <a:ext cx="2151648" cy="1651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11" y="142440"/>
            <a:ext cx="3253309" cy="28103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038600" y="666750"/>
            <a:ext cx="4267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 algn="r" rtl="1">
              <a:buClr>
                <a:srgbClr val="002060"/>
              </a:buClr>
              <a:buSzPct val="100000"/>
              <a:buFont typeface="Wingdings" pitchFamily="2" charset="2"/>
              <a:buChar char="Ø"/>
            </a:pPr>
            <a:r>
              <a:rPr lang="fa-IR" sz="2400" dirty="0" smtClean="0">
                <a:cs typeface="B Nazanin" pitchFamily="2" charset="-78"/>
              </a:rPr>
              <a:t> رشته گرافیک-ارتباط تصویری</a:t>
            </a:r>
            <a:endParaRPr lang="en-US" altLang="en-US" sz="2400" dirty="0">
              <a:cs typeface="B Nazanin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128415"/>
            <a:ext cx="3124199" cy="211301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387560" y="666750"/>
            <a:ext cx="48237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a-IR" altLang="en-US" sz="2400" dirty="0">
                <a:cs typeface="B Nazanin" panose="00000400000000000000" pitchFamily="2" charset="-78"/>
              </a:rPr>
              <a:t>تجهیزات </a:t>
            </a:r>
            <a:r>
              <a:rPr lang="fa-IR" altLang="en-US" sz="2400" dirty="0" smtClean="0">
                <a:cs typeface="B Nazanin" panose="00000400000000000000" pitchFamily="2" charset="-78"/>
              </a:rPr>
              <a:t>موجود در </a:t>
            </a:r>
            <a:r>
              <a:rPr lang="fa-IR" altLang="en-US" sz="2400" dirty="0">
                <a:cs typeface="B Nazanin" panose="00000400000000000000" pitchFamily="2" charset="-78"/>
              </a:rPr>
              <a:t>رشته گرافیک-ارتباط تصویری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428750"/>
            <a:ext cx="4243753" cy="2731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2917190" y="355122"/>
            <a:ext cx="5769610" cy="1384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fa-IR" altLang="en-US" sz="2400" dirty="0">
                <a:cs typeface="B Nazanin" panose="00000400000000000000" pitchFamily="2" charset="-78"/>
              </a:rPr>
              <a:t> تجهیزات مورد </a:t>
            </a:r>
            <a:r>
              <a:rPr lang="fa-IR" altLang="en-US" sz="2400" dirty="0" smtClean="0">
                <a:cs typeface="B Nazanin" panose="00000400000000000000" pitchFamily="2" charset="-78"/>
              </a:rPr>
              <a:t>نیاز رشته گرافیک-ارتباط تصویری</a:t>
            </a:r>
          </a:p>
          <a:p>
            <a:pPr algn="r"/>
            <a:endParaRPr lang="fa-IR" altLang="en-US" sz="2400" dirty="0" smtClean="0">
              <a:cs typeface="B Nazanin" panose="00000400000000000000" pitchFamily="2" charset="-78"/>
            </a:endParaRPr>
          </a:p>
          <a:p>
            <a:pPr algn="r"/>
            <a:r>
              <a:rPr lang="fa-IR" altLang="en-US" dirty="0" smtClean="0">
                <a:cs typeface="B Nazanin" panose="00000400000000000000" pitchFamily="2" charset="-78"/>
              </a:rPr>
              <a:t>صندلی ایراد,جالباسی </a:t>
            </a:r>
          </a:p>
          <a:p>
            <a:pPr algn="r"/>
            <a:r>
              <a:rPr lang="fa-IR" altLang="en-US" dirty="0" smtClean="0">
                <a:cs typeface="B Nazanin" panose="00000400000000000000" pitchFamily="2" charset="-78"/>
              </a:rPr>
              <a:t>تکسیدرمی پرندگان,مجسمه سردیس برای کارگاه طراحی</a:t>
            </a:r>
            <a:r>
              <a:rPr lang="en-US" altLang="en-US" dirty="0" smtClean="0"/>
              <a:t>, </a:t>
            </a:r>
            <a:endParaRPr lang="en-US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472" y="2146582"/>
            <a:ext cx="1581328" cy="1872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152" y="1732608"/>
            <a:ext cx="2081561" cy="2583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3" y="2143898"/>
            <a:ext cx="2081561" cy="20676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431" y="350058"/>
            <a:ext cx="1734634" cy="17346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211093" y="308427"/>
            <a:ext cx="1817896" cy="1817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328" y="2244871"/>
            <a:ext cx="2775414" cy="22318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867198" y="819150"/>
            <a:ext cx="3276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 algn="r" rtl="1">
              <a:buClr>
                <a:srgbClr val="002060"/>
              </a:buClr>
              <a:buSzPct val="100000"/>
              <a:buFont typeface="Wingdings" pitchFamily="2" charset="2"/>
              <a:buChar char="Ø"/>
            </a:pPr>
            <a:r>
              <a:rPr lang="fa-IR" sz="2400" dirty="0" smtClean="0">
                <a:cs typeface="B Nazanin" pitchFamily="2" charset="-78"/>
              </a:rPr>
              <a:t> رشته گرافیک</a:t>
            </a:r>
            <a:endParaRPr lang="en-US" altLang="en-US" sz="2400" dirty="0">
              <a:cs typeface="B Nazanin" pitchFamily="2" charset="-78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01" y="819150"/>
            <a:ext cx="3810000" cy="29622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732854" y="504884"/>
            <a:ext cx="33089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a-IR" altLang="en-US" sz="2400" dirty="0">
                <a:cs typeface="B Nazanin" panose="00000400000000000000" pitchFamily="2" charset="-78"/>
              </a:rPr>
              <a:t>تجهیزات موجود در رشته گرافیک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1714"/>
            <a:ext cx="3736404" cy="2490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152" y="1123950"/>
            <a:ext cx="3610118" cy="27000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86" y="2644402"/>
            <a:ext cx="2843771" cy="1895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792" y="2644402"/>
            <a:ext cx="2317807" cy="1895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12934" y="666750"/>
            <a:ext cx="3235180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a-IR" altLang="en-US" sz="2400" dirty="0">
                <a:cs typeface="B Nazanin" panose="00000400000000000000" pitchFamily="2" charset="-78"/>
              </a:rPr>
              <a:t>تجهیزات مورد نیاز رشته </a:t>
            </a:r>
            <a:r>
              <a:rPr lang="fa-IR" altLang="en-US" sz="2400" dirty="0" smtClean="0">
                <a:cs typeface="B Nazanin" panose="00000400000000000000" pitchFamily="2" charset="-78"/>
              </a:rPr>
              <a:t>گرافیک</a:t>
            </a:r>
          </a:p>
          <a:p>
            <a:pPr algn="r"/>
            <a:r>
              <a:rPr lang="fa-IR" altLang="en-US" dirty="0" smtClean="0">
                <a:cs typeface="B Nazanin" panose="00000400000000000000" pitchFamily="2" charset="-78"/>
              </a:rPr>
              <a:t>هماهنگی میز و صندلی</a:t>
            </a:r>
            <a:endParaRPr lang="fa-IR" altLang="en-US" dirty="0">
              <a:cs typeface="B Nazanin" panose="00000400000000000000" pitchFamily="2" charset="-7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855" y="199265"/>
            <a:ext cx="2154529" cy="21545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924" y="1733550"/>
            <a:ext cx="2136288" cy="2136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296" y="2246219"/>
            <a:ext cx="1878778" cy="2201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42" y="182144"/>
            <a:ext cx="2402054" cy="24020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42" y="2368021"/>
            <a:ext cx="2390022" cy="20684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077" y="2020373"/>
            <a:ext cx="2167922" cy="21776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24317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733800" y="517485"/>
            <a:ext cx="4800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 algn="r" rtl="1">
              <a:buClr>
                <a:srgbClr val="002060"/>
              </a:buClr>
              <a:buSzPct val="100000"/>
              <a:buFont typeface="Wingdings" pitchFamily="2" charset="2"/>
              <a:buChar char="Ø"/>
            </a:pPr>
            <a:r>
              <a:rPr lang="fa-IR" sz="2400" dirty="0" smtClean="0">
                <a:cs typeface="B Nazanin" pitchFamily="2" charset="-78"/>
              </a:rPr>
              <a:t> رشته طراحی دوخت و طراحی پوشاک</a:t>
            </a:r>
            <a:endParaRPr lang="en-US" altLang="en-US" sz="2400" dirty="0">
              <a:cs typeface="B Nazanin" pitchFamily="2" charset="-78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109" y="1144447"/>
            <a:ext cx="4229100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14350"/>
            <a:ext cx="2580936" cy="193938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839" y="2657479"/>
            <a:ext cx="2314802" cy="153496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36685"/>
            <a:ext cx="3505200" cy="2990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1428750"/>
            <a:ext cx="3352800" cy="27066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001">
            <a:off x="2945054" y="2275108"/>
            <a:ext cx="2685657" cy="20142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/>
          <p:cNvSpPr/>
          <p:nvPr/>
        </p:nvSpPr>
        <p:spPr>
          <a:xfrm>
            <a:off x="3926615" y="627732"/>
            <a:ext cx="435407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algn="r"/>
            <a:r>
              <a:rPr lang="fa-IR" altLang="en-US" sz="2400" dirty="0" smtClean="0"/>
              <a:t>تجهیزات موجود در رشته طراحی دوخت</a:t>
            </a:r>
            <a:r>
              <a:rPr lang="fa-IR" sz="2400" dirty="0" smtClean="0">
                <a:cs typeface="B Nazanin" pitchFamily="2" charset="-78"/>
              </a:rPr>
              <a:t>و</a:t>
            </a:r>
          </a:p>
          <a:p>
            <a:pPr marL="0" lvl="1" algn="r"/>
            <a:r>
              <a:rPr lang="fa-IR" sz="2400" dirty="0" smtClean="0">
                <a:cs typeface="B Nazanin" pitchFamily="2" charset="-78"/>
              </a:rPr>
              <a:t> </a:t>
            </a:r>
            <a:r>
              <a:rPr lang="fa-IR" sz="2400" dirty="0">
                <a:cs typeface="B Nazanin" pitchFamily="2" charset="-78"/>
              </a:rPr>
              <a:t>طراحی پوشاک</a:t>
            </a:r>
            <a:endParaRPr lang="en-US" altLang="en-US" sz="2400" dirty="0">
              <a:cs typeface="B Nazanin" pitchFamily="2" charset="-78"/>
            </a:endParaRP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3438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90550"/>
            <a:ext cx="4258775" cy="32004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375" y="971550"/>
            <a:ext cx="4055112" cy="2703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38150"/>
            <a:ext cx="4038600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381000" y="2571750"/>
            <a:ext cx="3879131" cy="20780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131" y="687297"/>
            <a:ext cx="4263406" cy="3584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5589392" y="3610793"/>
            <a:ext cx="24497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altLang="en-US" dirty="0">
                <a:latin typeface="Batang" charset="0"/>
                <a:ea typeface="Batang" charset="0"/>
                <a:cs typeface="B Nazanin" pitchFamily="2" charset="-78"/>
              </a:rPr>
              <a:t>ساختمان آموزشی شهید </a:t>
            </a:r>
            <a:r>
              <a:rPr lang="fa-IR" altLang="en-US" dirty="0" smtClean="0">
                <a:latin typeface="Batang" charset="0"/>
                <a:ea typeface="Batang" charset="0"/>
                <a:cs typeface="B Nazanin" pitchFamily="2" charset="-78"/>
              </a:rPr>
              <a:t>حججی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447800" y="2088141"/>
            <a:ext cx="14975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altLang="en-US" dirty="0" smtClean="0">
                <a:latin typeface="Batang" charset="0"/>
                <a:ea typeface="Batang" charset="0"/>
                <a:cs typeface="B Nazanin" pitchFamily="2" charset="-78"/>
              </a:rPr>
              <a:t>کتابخانه و نمازخانه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6751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"/>
          <p:cNvSpPr txBox="1"/>
          <p:nvPr/>
        </p:nvSpPr>
        <p:spPr>
          <a:xfrm>
            <a:off x="2919417" y="514350"/>
            <a:ext cx="5500287" cy="1661993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lvl="1" algn="r"/>
            <a:r>
              <a:rPr lang="fa-IR" altLang="en-US" sz="2400" dirty="0" smtClean="0">
                <a:cs typeface="B Nazanin" panose="00000400000000000000" pitchFamily="2" charset="-78"/>
              </a:rPr>
              <a:t>تجهیزات مورد نیاز رشته طراحی دوخت </a:t>
            </a:r>
            <a:r>
              <a:rPr lang="fa-IR" sz="2400" dirty="0" smtClean="0">
                <a:cs typeface="B Nazanin" pitchFamily="2" charset="-78"/>
              </a:rPr>
              <a:t>و </a:t>
            </a:r>
            <a:r>
              <a:rPr lang="fa-IR" sz="2400" dirty="0">
                <a:cs typeface="B Nazanin" pitchFamily="2" charset="-78"/>
              </a:rPr>
              <a:t>طراحی پوشاک</a:t>
            </a:r>
            <a:endParaRPr lang="en-US" altLang="en-US" sz="2400" dirty="0">
              <a:cs typeface="B Nazanin" pitchFamily="2" charset="-78"/>
            </a:endParaRPr>
          </a:p>
          <a:p>
            <a:pPr algn="r"/>
            <a:endParaRPr lang="fa-IR" altLang="en-US" sz="2400" dirty="0">
              <a:cs typeface="B Nazanin" panose="00000400000000000000" pitchFamily="2" charset="-78"/>
            </a:endParaRPr>
          </a:p>
          <a:p>
            <a:pPr algn="r"/>
            <a:r>
              <a:rPr lang="fa-IR" altLang="en-US" dirty="0" smtClean="0">
                <a:cs typeface="B Nazanin" panose="00000400000000000000" pitchFamily="2" charset="-78"/>
              </a:rPr>
              <a:t>نبود </a:t>
            </a:r>
            <a:r>
              <a:rPr lang="fa-IR" altLang="en-US" dirty="0" err="1" smtClean="0">
                <a:cs typeface="B Nazanin" panose="00000400000000000000" pitchFamily="2" charset="-78"/>
              </a:rPr>
              <a:t>سردوز</a:t>
            </a:r>
            <a:r>
              <a:rPr lang="fa-IR" altLang="en-US" dirty="0" smtClean="0">
                <a:cs typeface="B Nazanin" panose="00000400000000000000" pitchFamily="2" charset="-78"/>
              </a:rPr>
              <a:t> </a:t>
            </a:r>
            <a:r>
              <a:rPr lang="en-US" altLang="en-US" dirty="0" smtClean="0">
                <a:cs typeface="B Nazanin" panose="00000400000000000000" pitchFamily="2" charset="-78"/>
              </a:rPr>
              <a:t>,</a:t>
            </a:r>
            <a:r>
              <a:rPr lang="fa-IR" altLang="en-US" dirty="0" smtClean="0">
                <a:cs typeface="B Nazanin" panose="00000400000000000000" pitchFamily="2" charset="-78"/>
              </a:rPr>
              <a:t>نبود راسته دوز </a:t>
            </a:r>
          </a:p>
          <a:p>
            <a:pPr algn="r"/>
            <a:r>
              <a:rPr lang="fa-IR" altLang="en-US" dirty="0" smtClean="0">
                <a:cs typeface="B Nazanin" panose="00000400000000000000" pitchFamily="2" charset="-78"/>
              </a:rPr>
              <a:t>صندلی چهارپایه </a:t>
            </a:r>
            <a:r>
              <a:rPr lang="fa-IR" altLang="en-US" dirty="0" err="1" smtClean="0">
                <a:cs typeface="B Nazanin" panose="00000400000000000000" pitchFamily="2" charset="-78"/>
              </a:rPr>
              <a:t>ژانومه</a:t>
            </a:r>
            <a:r>
              <a:rPr lang="fa-IR" altLang="en-US" dirty="0" smtClean="0">
                <a:cs typeface="B Nazanin" panose="00000400000000000000" pitchFamily="2" charset="-78"/>
              </a:rPr>
              <a:t>(چرخ گلدوزی)</a:t>
            </a:r>
          </a:p>
          <a:p>
            <a:pPr algn="r"/>
            <a:r>
              <a:rPr lang="en-US" altLang="en-US" dirty="0" smtClean="0">
                <a:cs typeface="B Nazanin" panose="00000400000000000000" pitchFamily="2" charset="-78"/>
              </a:rPr>
              <a:t>.</a:t>
            </a:r>
            <a:r>
              <a:rPr lang="en-US" altLang="en-US" dirty="0" err="1" smtClean="0">
                <a:cs typeface="B Nazanin" panose="00000400000000000000" pitchFamily="2" charset="-78"/>
              </a:rPr>
              <a:t>میز</a:t>
            </a:r>
            <a:r>
              <a:rPr lang="en-US" altLang="en-US" dirty="0" smtClean="0">
                <a:cs typeface="B Nazanin" panose="00000400000000000000" pitchFamily="2" charset="-78"/>
              </a:rPr>
              <a:t> </a:t>
            </a:r>
            <a:r>
              <a:rPr lang="en-US" altLang="en-US" dirty="0" err="1">
                <a:cs typeface="B Nazanin" panose="00000400000000000000" pitchFamily="2" charset="-78"/>
              </a:rPr>
              <a:t>برش.اتوپرس.چرخ</a:t>
            </a:r>
            <a:r>
              <a:rPr lang="en-US" altLang="en-US" dirty="0">
                <a:cs typeface="B Nazanin" panose="00000400000000000000" pitchFamily="2" charset="-78"/>
              </a:rPr>
              <a:t> </a:t>
            </a:r>
            <a:r>
              <a:rPr lang="en-US" altLang="en-US" dirty="0" err="1">
                <a:cs typeface="B Nazanin" panose="00000400000000000000" pitchFamily="2" charset="-78"/>
              </a:rPr>
              <a:t>کامپیوتری.مانکن</a:t>
            </a:r>
            <a:endParaRPr lang="en-US" altLang="en-US" dirty="0">
              <a:cs typeface="B Nazanin" panose="00000400000000000000" pitchFamily="2" charset="-78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09550"/>
            <a:ext cx="3019626" cy="259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158258"/>
            <a:ext cx="3352800" cy="25271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770" y="2724150"/>
            <a:ext cx="3389230" cy="1911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831083" y="595881"/>
            <a:ext cx="485221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 algn="r" rtl="1">
              <a:buClr>
                <a:srgbClr val="002060"/>
              </a:buClr>
              <a:buSzPct val="100000"/>
              <a:buFont typeface="Wingdings" pitchFamily="2" charset="2"/>
              <a:buChar char="Ø"/>
            </a:pPr>
            <a:r>
              <a:rPr lang="fa-IR" altLang="en-US" sz="2400" dirty="0" smtClean="0">
                <a:cs typeface="B Nazanin" panose="00000400000000000000" pitchFamily="2" charset="-78"/>
              </a:rPr>
              <a:t>تجهیزات مورد نیاز رشته طراحی دوخت</a:t>
            </a:r>
            <a:r>
              <a:rPr lang="fa-IR" sz="2400" dirty="0"/>
              <a:t> </a:t>
            </a:r>
            <a:r>
              <a:rPr lang="fa-IR" sz="2400" dirty="0" smtClean="0"/>
              <a:t>وطراحی پوشاک</a:t>
            </a:r>
            <a:endParaRPr lang="fa-IR" altLang="en-US" sz="2400" dirty="0" smtClean="0">
              <a:cs typeface="B Nazanin" panose="00000400000000000000" pitchFamily="2" charset="-78"/>
            </a:endParaRPr>
          </a:p>
          <a:p>
            <a:pPr marL="800100" lvl="1" indent="-342900" algn="r" rtl="1">
              <a:buClr>
                <a:srgbClr val="002060"/>
              </a:buClr>
              <a:buSzPct val="100000"/>
              <a:buFont typeface="Wingdings" pitchFamily="2" charset="2"/>
              <a:buChar char="Ø"/>
            </a:pPr>
            <a:r>
              <a:rPr lang="fa-IR" sz="2400" dirty="0" smtClean="0">
                <a:cs typeface="B Nazanin" pitchFamily="2" charset="-78"/>
              </a:rPr>
              <a:t> دوخت2</a:t>
            </a:r>
            <a:endParaRPr lang="en-US" altLang="en-US" sz="2400" dirty="0">
              <a:cs typeface="B Nazanin" pitchFamily="2" charset="-7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192570" y="1765378"/>
            <a:ext cx="50939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a-IR" dirty="0" smtClean="0"/>
              <a:t>نبود کمد</a:t>
            </a:r>
            <a:r>
              <a:rPr lang="en-US" dirty="0" smtClean="0"/>
              <a:t>,</a:t>
            </a:r>
            <a:r>
              <a:rPr lang="fa-IR" dirty="0" smtClean="0"/>
              <a:t> میز استاد</a:t>
            </a:r>
            <a:r>
              <a:rPr lang="en-US" dirty="0" smtClean="0"/>
              <a:t>,</a:t>
            </a:r>
            <a:r>
              <a:rPr lang="fa-IR" dirty="0" smtClean="0"/>
              <a:t> کمبود کارگاه طراحی </a:t>
            </a:r>
            <a:r>
              <a:rPr lang="en-US" dirty="0" smtClean="0"/>
              <a:t>,</a:t>
            </a:r>
            <a:r>
              <a:rPr lang="fa-IR" dirty="0" smtClean="0"/>
              <a:t>صندلی </a:t>
            </a:r>
            <a:r>
              <a:rPr lang="en-US" dirty="0" smtClean="0"/>
              <a:t>,</a:t>
            </a:r>
            <a:r>
              <a:rPr lang="fa-IR" dirty="0" smtClean="0"/>
              <a:t>تخته</a:t>
            </a:r>
            <a:r>
              <a:rPr lang="en-US" dirty="0" smtClean="0"/>
              <a:t>,</a:t>
            </a:r>
            <a:endParaRPr lang="fa-IR" dirty="0" smtClean="0"/>
          </a:p>
          <a:p>
            <a:pPr algn="r"/>
            <a:r>
              <a:rPr lang="fa-IR" dirty="0" smtClean="0"/>
              <a:t>مانکن سردوزها خراب هستند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578" y="2411709"/>
            <a:ext cx="2822090" cy="20765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48" y="133350"/>
            <a:ext cx="2663915" cy="28765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28" y="2800351"/>
            <a:ext cx="1853553" cy="1981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2206776"/>
            <a:ext cx="2768335" cy="22815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34337" y="450930"/>
            <a:ext cx="48522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 algn="r" rtl="1">
              <a:buClr>
                <a:srgbClr val="002060"/>
              </a:buClr>
              <a:buSzPct val="100000"/>
              <a:buFont typeface="Wingdings" pitchFamily="2" charset="2"/>
              <a:buChar char="Ø"/>
            </a:pPr>
            <a:r>
              <a:rPr lang="fa-IR" altLang="en-US" sz="2400" dirty="0" smtClean="0">
                <a:cs typeface="B Nazanin" panose="00000400000000000000" pitchFamily="2" charset="-78"/>
              </a:rPr>
              <a:t>رشته </a:t>
            </a:r>
            <a:r>
              <a:rPr lang="fa-IR" altLang="en-US" sz="2400" dirty="0" err="1" smtClean="0">
                <a:cs typeface="B Nazanin" panose="00000400000000000000" pitchFamily="2" charset="-78"/>
              </a:rPr>
              <a:t>انیمیشن</a:t>
            </a:r>
            <a:endParaRPr lang="en-US" altLang="en-US" sz="2400" dirty="0">
              <a:cs typeface="B Nazanin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38150"/>
            <a:ext cx="2456261" cy="175447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243" y="1099066"/>
            <a:ext cx="5000625" cy="3333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/>
          <p:cNvSpPr/>
          <p:nvPr/>
        </p:nvSpPr>
        <p:spPr>
          <a:xfrm>
            <a:off x="1905000" y="3714750"/>
            <a:ext cx="10262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altLang="en-US" dirty="0" smtClean="0">
                <a:cs typeface="B Nazanin" panose="00000400000000000000" pitchFamily="2" charset="-78"/>
              </a:rPr>
              <a:t>کارگاه حجم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5734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97463" y="440665"/>
            <a:ext cx="33890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a-IR" altLang="en-US" sz="2400" dirty="0" smtClean="0">
                <a:cs typeface="B Nazanin" panose="00000400000000000000" pitchFamily="2" charset="-78"/>
              </a:rPr>
              <a:t>تجهیزات موجود در رشته </a:t>
            </a:r>
            <a:r>
              <a:rPr lang="fa-IR" altLang="en-US" sz="2400" dirty="0" err="1" smtClean="0">
                <a:cs typeface="B Nazanin" panose="00000400000000000000" pitchFamily="2" charset="-78"/>
              </a:rPr>
              <a:t>انیمیشن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39" y="2533657"/>
            <a:ext cx="3653841" cy="2082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680" y="1088855"/>
            <a:ext cx="4655720" cy="30068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40" y="205711"/>
            <a:ext cx="3653841" cy="24355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4876800" y="4095750"/>
            <a:ext cx="20922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altLang="en-US" dirty="0" smtClean="0">
                <a:cs typeface="B Nazanin" panose="00000400000000000000" pitchFamily="2" charset="-78"/>
              </a:rPr>
              <a:t>کارگاه ساخت استاپ موشن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925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847818" y="403457"/>
            <a:ext cx="33153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a-IR" altLang="en-US" sz="2400" dirty="0" smtClean="0">
                <a:cs typeface="B Nazanin" panose="00000400000000000000" pitchFamily="2" charset="-78"/>
              </a:rPr>
              <a:t>تجهیزات مورد نیاز رشته </a:t>
            </a:r>
            <a:r>
              <a:rPr lang="fa-IR" altLang="en-US" sz="2400" dirty="0" err="1" smtClean="0">
                <a:cs typeface="B Nazanin" panose="00000400000000000000" pitchFamily="2" charset="-78"/>
              </a:rPr>
              <a:t>انیمیشن</a:t>
            </a:r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868" y="634290"/>
            <a:ext cx="2009051" cy="13369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88" y="186749"/>
            <a:ext cx="2367482" cy="23728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136" y="1989617"/>
            <a:ext cx="2200572" cy="22005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89" y="2603508"/>
            <a:ext cx="2586012" cy="16050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1" y="1713034"/>
            <a:ext cx="1871663" cy="2495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Rectangle 13"/>
          <p:cNvSpPr/>
          <p:nvPr/>
        </p:nvSpPr>
        <p:spPr>
          <a:xfrm>
            <a:off x="6424570" y="865122"/>
            <a:ext cx="178578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en-US" sz="1400" dirty="0" smtClean="0">
                <a:cs typeface="B Nazanin" panose="00000400000000000000" pitchFamily="2" charset="-78"/>
              </a:rPr>
              <a:t>canon 80D</a:t>
            </a:r>
            <a:r>
              <a:rPr lang="fa-IR" altLang="en-US" sz="1400" dirty="0" smtClean="0">
                <a:cs typeface="B Nazanin" panose="00000400000000000000" pitchFamily="2" charset="-78"/>
              </a:rPr>
              <a:t>1.دوربین</a:t>
            </a:r>
          </a:p>
          <a:p>
            <a:pPr algn="r"/>
            <a:r>
              <a:rPr lang="fa-IR" altLang="en-US" sz="1100" dirty="0" smtClean="0">
                <a:cs typeface="B Nazanin" panose="00000400000000000000" pitchFamily="2" charset="-78"/>
              </a:rPr>
              <a:t> به دلیل </a:t>
            </a:r>
            <a:r>
              <a:rPr lang="fa-IR" altLang="en-US" sz="1400" dirty="0" smtClean="0">
                <a:cs typeface="B Nazanin" panose="00000400000000000000" pitchFamily="2" charset="-78"/>
              </a:rPr>
              <a:t>پشتیبانی نرم افزار استاپ موشن دراگون فریم </a:t>
            </a:r>
          </a:p>
          <a:p>
            <a:pPr algn="r"/>
            <a:r>
              <a:rPr lang="fa-IR" sz="1400" dirty="0" smtClean="0">
                <a:cs typeface="B Nazanin" panose="00000400000000000000" pitchFamily="2" charset="-78"/>
              </a:rPr>
              <a:t>2.سه پایه عکاسی(مانفروتو) به دلیل استحکام ثبات و کیفیت بادوام</a:t>
            </a:r>
          </a:p>
          <a:p>
            <a:pPr algn="r"/>
            <a:r>
              <a:rPr lang="fa-IR" sz="1400" dirty="0" smtClean="0">
                <a:cs typeface="B Nazanin" panose="00000400000000000000" pitchFamily="2" charset="-78"/>
              </a:rPr>
              <a:t>3. هد سه پایه مدرج گیمبال </a:t>
            </a:r>
            <a:r>
              <a:rPr lang="en-US" sz="1400" dirty="0" smtClean="0">
                <a:cs typeface="B Nazanin" panose="00000400000000000000" pitchFamily="2" charset="-78"/>
              </a:rPr>
              <a:t>ph-20</a:t>
            </a:r>
            <a:r>
              <a:rPr lang="fa-IR" sz="1400" dirty="0" smtClean="0">
                <a:cs typeface="B Nazanin" panose="00000400000000000000" pitchFamily="2" charset="-78"/>
              </a:rPr>
              <a:t>(سی روی) مدل</a:t>
            </a:r>
            <a:endParaRPr lang="fa-IR" sz="1400" dirty="0">
              <a:cs typeface="B Nazanin" panose="00000400000000000000" pitchFamily="2" charset="-78"/>
            </a:endParaRPr>
          </a:p>
          <a:p>
            <a:pPr algn="r"/>
            <a:r>
              <a:rPr lang="fa-IR" sz="1400" dirty="0" smtClean="0">
                <a:cs typeface="B Nazanin" panose="00000400000000000000" pitchFamily="2" charset="-78"/>
              </a:rPr>
              <a:t>4.پروژکتور نورپردازی فرنل زیر300وات به دلیل ایجاد امکان کنترل نور و نوپردازی دقیق در استاپ موشن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583884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733550"/>
            <a:ext cx="3857625" cy="2571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8" y="346075"/>
            <a:ext cx="5153025" cy="3435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/>
          <p:cNvSpPr/>
          <p:nvPr/>
        </p:nvSpPr>
        <p:spPr>
          <a:xfrm>
            <a:off x="6028855" y="835581"/>
            <a:ext cx="11256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dirty="0" smtClean="0">
                <a:cs typeface="B Nazanin" panose="00000400000000000000" pitchFamily="2" charset="-78"/>
              </a:rPr>
              <a:t>سلف سرویس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6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88024" y="627534"/>
            <a:ext cx="2792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en-US" sz="4400" b="1" dirty="0" smtClean="0">
                <a:latin typeface="Microsoft Himalaya" charset="0"/>
                <a:ea typeface="Batang" charset="0"/>
                <a:cs typeface="B Zar" pitchFamily="2" charset="-78"/>
              </a:rPr>
              <a:t> </a:t>
            </a:r>
          </a:p>
        </p:txBody>
      </p:sp>
      <p:pic>
        <p:nvPicPr>
          <p:cNvPr id="5" name="Picture 2" descr="C:\Users\MDB\Desktop\C--Users-sschlegel-Pictures-Question-Mark-Man.jpg"/>
          <p:cNvPicPr>
            <a:picLocks noChangeAspect="1" noChangeArrowheads="1"/>
          </p:cNvPicPr>
          <p:nvPr/>
        </p:nvPicPr>
        <p:blipFill>
          <a:blip r:embed="rId2">
            <a:lum bright="-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00" b="94000" l="4000" r="95000">
                        <a14:foregroundMark x1="38333" y1="75000" x2="38333" y2="75000"/>
                        <a14:backgroundMark x1="61667" y1="84333" x2="62000" y2="82000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38831" y="483518"/>
            <a:ext cx="4402099" cy="44020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098" y="361950"/>
            <a:ext cx="3306501" cy="2012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59" y="2819179"/>
            <a:ext cx="3246709" cy="19762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914" y="2266949"/>
            <a:ext cx="3792779" cy="25285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59" y="196528"/>
            <a:ext cx="4355939" cy="279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3315665" y="3161877"/>
            <a:ext cx="13436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dirty="0" smtClean="0">
                <a:cs typeface="B Nazanin" panose="00000400000000000000" pitchFamily="2" charset="-78"/>
              </a:rPr>
              <a:t>آزمایشگاه شیمی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990600" y="2262485"/>
            <a:ext cx="21034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altLang="en-US" dirty="0" smtClean="0">
                <a:latin typeface="Batang" charset="0"/>
                <a:ea typeface="Batang" charset="0"/>
                <a:cs typeface="B Nazanin" pitchFamily="2" charset="-78"/>
              </a:rPr>
              <a:t>آزمایشگاه </a:t>
            </a:r>
            <a:r>
              <a:rPr lang="fa-IR" altLang="en-US" dirty="0">
                <a:latin typeface="Batang" charset="0"/>
                <a:ea typeface="Batang" charset="0"/>
                <a:cs typeface="B Nazanin" pitchFamily="2" charset="-78"/>
              </a:rPr>
              <a:t>شهید </a:t>
            </a:r>
            <a:r>
              <a:rPr lang="fa-IR" altLang="en-US" dirty="0" smtClean="0">
                <a:latin typeface="Batang" charset="0"/>
                <a:ea typeface="Batang" charset="0"/>
                <a:cs typeface="B Nazanin" pitchFamily="2" charset="-78"/>
              </a:rPr>
              <a:t>رضایی نژاد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990135" y="1814906"/>
            <a:ext cx="4635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altLang="en-US" dirty="0" smtClean="0">
                <a:latin typeface="Batang" charset="0"/>
                <a:ea typeface="Batang" charset="0"/>
                <a:cs typeface="B Nazanin" pitchFamily="2" charset="-78"/>
              </a:rPr>
              <a:t>بوفه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8481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352800" y="971550"/>
            <a:ext cx="2057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r" rtl="1">
              <a:buFont typeface="Wingdings" pitchFamily="2" charset="2"/>
              <a:buNone/>
            </a:pPr>
            <a:r>
              <a:rPr lang="fa-IR" altLang="en-US" sz="2800" dirty="0" smtClean="0">
                <a:latin typeface="IranNastaliq" pitchFamily="18" charset="0"/>
                <a:cs typeface="B Nazanin" pitchFamily="2" charset="-78"/>
              </a:rPr>
              <a:t>فهرست مطالب</a:t>
            </a:r>
            <a:endParaRPr lang="en-US" altLang="en-US" sz="2800" dirty="0">
              <a:latin typeface="IranNastaliq" pitchFamily="18" charset="0"/>
              <a:cs typeface="B Nazanin" pitchFamily="2" charset="-78"/>
            </a:endParaRPr>
          </a:p>
          <a:p>
            <a:pPr algn="r" rtl="1"/>
            <a:endParaRPr lang="en-US" sz="2800" dirty="0" smtClean="0">
              <a:latin typeface="IranNastaliq" pitchFamily="18" charset="0"/>
              <a:cs typeface="B Nazanin" pitchFamily="2" charset="-78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3048000" y="1657350"/>
            <a:ext cx="3018776" cy="120032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en-US" altLang="en-US" sz="2400" dirty="0" err="1" smtClean="0"/>
              <a:t>رشته</a:t>
            </a:r>
            <a:r>
              <a:rPr lang="en-US" altLang="en-US" sz="2400" dirty="0" smtClean="0"/>
              <a:t> </a:t>
            </a:r>
            <a:r>
              <a:rPr lang="en-US" altLang="en-US" sz="2400" dirty="0" err="1"/>
              <a:t>های</a:t>
            </a:r>
            <a:r>
              <a:rPr lang="en-US" altLang="en-US" sz="2400" dirty="0"/>
              <a:t> </a:t>
            </a:r>
            <a:r>
              <a:rPr lang="en-US" altLang="en-US" sz="2400" dirty="0" err="1"/>
              <a:t>موجود</a:t>
            </a:r>
            <a:r>
              <a:rPr lang="en-US" altLang="en-US" sz="2400" dirty="0"/>
              <a:t> </a:t>
            </a:r>
            <a:r>
              <a:rPr lang="en-US" altLang="en-US" sz="2400" dirty="0" err="1"/>
              <a:t>در</a:t>
            </a:r>
            <a:r>
              <a:rPr lang="en-US" altLang="en-US" sz="2400" dirty="0"/>
              <a:t> </a:t>
            </a:r>
            <a:r>
              <a:rPr lang="en-US" altLang="en-US" sz="2400" dirty="0" err="1"/>
              <a:t>دانشگاه</a:t>
            </a:r>
            <a:endParaRPr lang="en-US" altLang="en-US" sz="2400" dirty="0"/>
          </a:p>
          <a:p>
            <a:pPr algn="ctr"/>
            <a:r>
              <a:rPr lang="fa-IR" altLang="en-US" sz="2400" dirty="0" smtClean="0"/>
              <a:t>تجهیزات موجود در رشته ها</a:t>
            </a:r>
          </a:p>
          <a:p>
            <a:pPr algn="ctr"/>
            <a:r>
              <a:rPr lang="en-US" altLang="en-US" sz="2400" dirty="0" err="1" smtClean="0"/>
              <a:t>تجهیزات</a:t>
            </a:r>
            <a:r>
              <a:rPr lang="fa-IR" altLang="en-US" sz="2400" dirty="0" smtClean="0"/>
              <a:t> مورد نیاز</a:t>
            </a:r>
            <a:r>
              <a:rPr lang="en-US" altLang="en-US" sz="2400" dirty="0" smtClean="0"/>
              <a:t> </a:t>
            </a:r>
            <a:r>
              <a:rPr lang="en-US" altLang="en-US" sz="2400" dirty="0" err="1"/>
              <a:t>رشته</a:t>
            </a:r>
            <a:r>
              <a:rPr lang="en-US" altLang="en-US" sz="2400" dirty="0"/>
              <a:t> </a:t>
            </a:r>
            <a:r>
              <a:rPr lang="en-US" altLang="en-US" sz="2400" dirty="0" err="1" smtClean="0"/>
              <a:t>ها</a:t>
            </a:r>
            <a:endParaRPr lang="en-US" altLang="en-US" sz="2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800" y="895350"/>
            <a:ext cx="65468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 algn="r" rtl="1">
              <a:buClr>
                <a:srgbClr val="002060"/>
              </a:buClr>
              <a:buSzPct val="100000"/>
              <a:buFont typeface="Wingdings" pitchFamily="2" charset="2"/>
              <a:buChar char="Ø"/>
            </a:pPr>
            <a:r>
              <a:rPr lang="fa-IR" sz="2400" dirty="0" smtClean="0">
                <a:cs typeface="B Nazanin" pitchFamily="2" charset="-78"/>
              </a:rPr>
              <a:t> رشته نرم افزار کامپیوتر و فناوری اطلاعات و ارتباطات</a:t>
            </a:r>
            <a:endParaRPr lang="en-US" altLang="en-US" sz="2400" dirty="0">
              <a:cs typeface="B Nazanin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742950"/>
            <a:ext cx="2057400" cy="165325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477" y="1357015"/>
            <a:ext cx="4733495" cy="31951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16497" y="645408"/>
            <a:ext cx="6701791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buClr>
                <a:srgbClr val="002060"/>
              </a:buClr>
            </a:pPr>
            <a:r>
              <a:rPr lang="fa-IR" altLang="en-US" sz="2000" b="1" dirty="0" smtClean="0">
                <a:cs typeface="B Nazanin" pitchFamily="2" charset="-78"/>
              </a:rPr>
              <a:t>تجهیزات موجود در رشته نرم افزار کامپیوتر</a:t>
            </a:r>
            <a:r>
              <a:rPr lang="fa-IR" sz="2000" dirty="0">
                <a:cs typeface="B Nazanin" pitchFamily="2" charset="-78"/>
              </a:rPr>
              <a:t>و فناوری اطلاعات و ارتباطات</a:t>
            </a:r>
            <a:endParaRPr lang="en-US" altLang="en-US" sz="2000" dirty="0">
              <a:cs typeface="B Nazanin" pitchFamily="2" charset="-78"/>
            </a:endParaRPr>
          </a:p>
          <a:p>
            <a:pPr lvl="0" indent="0" algn="r" rtl="1">
              <a:buClr>
                <a:srgbClr val="002060"/>
              </a:buClr>
              <a:buFont typeface="Wingdings" pitchFamily="2" charset="2"/>
              <a:buNone/>
            </a:pPr>
            <a:endParaRPr lang="en-US" altLang="en-US" b="1" dirty="0" smtClean="0">
              <a:cs typeface="B Nazanin" pitchFamily="2" charset="-78"/>
            </a:endParaRPr>
          </a:p>
          <a:p>
            <a:pPr lvl="0" indent="0" algn="r" rtl="1">
              <a:buClr>
                <a:srgbClr val="002060"/>
              </a:buClr>
              <a:buFont typeface="Wingdings" pitchFamily="2" charset="2"/>
              <a:buNone/>
            </a:pPr>
            <a:endParaRPr lang="en-US" altLang="en-US" b="1" dirty="0" smtClean="0">
              <a:cs typeface="B Nazanin" pitchFamily="2" charset="-78"/>
            </a:endParaRPr>
          </a:p>
          <a:p>
            <a:pPr algn="r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27" y="1047750"/>
            <a:ext cx="4690203" cy="3352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/>
          <p:cNvSpPr/>
          <p:nvPr/>
        </p:nvSpPr>
        <p:spPr>
          <a:xfrm>
            <a:off x="5843287" y="1200150"/>
            <a:ext cx="24625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a-IR" sz="1600" dirty="0" smtClean="0">
                <a:cs typeface="B Nazanin" pitchFamily="2" charset="-78"/>
              </a:rPr>
              <a:t>کیس ,مانیتور, موس, صفحه کلید</a:t>
            </a:r>
          </a:p>
          <a:p>
            <a:pPr algn="r"/>
            <a:r>
              <a:rPr lang="fa-IR" sz="1600" dirty="0" smtClean="0">
                <a:cs typeface="B Nazanin" pitchFamily="2" charset="-78"/>
              </a:rPr>
              <a:t>پروژکتور ,پرده پروژکتور ,میز و صندلی</a:t>
            </a:r>
            <a:endParaRPr lang="en-US" sz="1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876514"/>
            <a:ext cx="4047695" cy="27122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30484" y="666750"/>
            <a:ext cx="732291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buClr>
                <a:srgbClr val="002060"/>
              </a:buClr>
            </a:pPr>
            <a:r>
              <a:rPr lang="fa-IR" altLang="en-US" sz="2400" dirty="0" smtClean="0">
                <a:cs typeface="B Nazanin" pitchFamily="2" charset="-78"/>
              </a:rPr>
              <a:t>تجهیزات مورد نیاز رشته نرم افزار کامپیوتر</a:t>
            </a:r>
            <a:r>
              <a:rPr lang="fa-IR" sz="2400" dirty="0">
                <a:cs typeface="B Nazanin" pitchFamily="2" charset="-78"/>
              </a:rPr>
              <a:t>و فناوری اطلاعات و ارتباطات</a:t>
            </a:r>
            <a:endParaRPr lang="en-US" altLang="en-US" sz="2400" dirty="0">
              <a:cs typeface="B Nazanin" pitchFamily="2" charset="-78"/>
            </a:endParaRPr>
          </a:p>
          <a:p>
            <a:pPr lvl="0" indent="0" algn="r" rtl="1">
              <a:buClr>
                <a:srgbClr val="002060"/>
              </a:buClr>
              <a:buFont typeface="Wingdings" pitchFamily="2" charset="2"/>
              <a:buNone/>
            </a:pPr>
            <a:endParaRPr lang="en-US" altLang="en-US" sz="2400" dirty="0" smtClean="0">
              <a:cs typeface="B Nazanin" pitchFamily="2" charset="-78"/>
            </a:endParaRPr>
          </a:p>
          <a:p>
            <a:pPr lvl="0" indent="0" algn="r" rtl="1">
              <a:buClr>
                <a:srgbClr val="002060"/>
              </a:buClr>
              <a:buFont typeface="Wingdings" pitchFamily="2" charset="2"/>
              <a:buNone/>
            </a:pPr>
            <a:endParaRPr lang="en-US" altLang="en-US" b="1" dirty="0" smtClean="0">
              <a:cs typeface="B Nazanin" pitchFamily="2" charset="-78"/>
            </a:endParaRPr>
          </a:p>
          <a:p>
            <a:pPr algn="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172549" y="1359247"/>
            <a:ext cx="4980851" cy="2031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a-IR" altLang="en-US" dirty="0">
                <a:cs typeface="B Nazanin" pitchFamily="2" charset="-78"/>
              </a:rPr>
              <a:t> </a:t>
            </a:r>
            <a:r>
              <a:rPr lang="fa-IR" altLang="en-US" dirty="0" smtClean="0">
                <a:cs typeface="B Nazanin" pitchFamily="2" charset="-78"/>
              </a:rPr>
              <a:t>و پرده پروژکتور</a:t>
            </a:r>
            <a:r>
              <a:rPr lang="en-US" altLang="en-US" dirty="0" err="1" smtClean="0">
                <a:cs typeface="B Nazanin" pitchFamily="2" charset="-78"/>
              </a:rPr>
              <a:t>sony</a:t>
            </a:r>
            <a:r>
              <a:rPr lang="fa-IR" altLang="en-US" dirty="0" smtClean="0">
                <a:cs typeface="B Nazanin" pitchFamily="2" charset="-78"/>
              </a:rPr>
              <a:t>پروژکتور</a:t>
            </a:r>
          </a:p>
          <a:p>
            <a:pPr algn="r"/>
            <a:r>
              <a:rPr lang="fa-IR" dirty="0">
                <a:cs typeface="B Nazanin" pitchFamily="2" charset="-78"/>
              </a:rPr>
              <a:t> </a:t>
            </a:r>
            <a:r>
              <a:rPr lang="fa-IR" dirty="0" smtClean="0">
                <a:cs typeface="B Nazanin" pitchFamily="2" charset="-78"/>
              </a:rPr>
              <a:t>. </a:t>
            </a:r>
            <a:r>
              <a:rPr lang="en-US" dirty="0" smtClean="0">
                <a:cs typeface="B Nazanin" pitchFamily="2" charset="-78"/>
              </a:rPr>
              <a:t>L</a:t>
            </a:r>
            <a:r>
              <a:rPr lang="fa-IR" dirty="0" smtClean="0">
                <a:cs typeface="B Nazanin" pitchFamily="2" charset="-78"/>
              </a:rPr>
              <a:t>cd5.عدد </a:t>
            </a:r>
            <a:r>
              <a:rPr lang="fa-IR" dirty="0">
                <a:cs typeface="B Nazanin" pitchFamily="2" charset="-78"/>
              </a:rPr>
              <a:t>سیستم کامپیوتری و5عدد </a:t>
            </a:r>
            <a:r>
              <a:rPr lang="fa-IR" dirty="0" smtClean="0">
                <a:cs typeface="B Nazanin" pitchFamily="2" charset="-78"/>
              </a:rPr>
              <a:t>مانیتور.</a:t>
            </a:r>
            <a:r>
              <a:rPr lang="en-US" dirty="0" smtClean="0">
                <a:cs typeface="B Nazanin" pitchFamily="2" charset="-78"/>
              </a:rPr>
              <a:t>A</a:t>
            </a:r>
            <a:r>
              <a:rPr lang="fa-IR" dirty="0" smtClean="0">
                <a:cs typeface="B Nazanin" pitchFamily="2" charset="-78"/>
              </a:rPr>
              <a:t>sus یا delلپ تاپ </a:t>
            </a:r>
            <a:endParaRPr lang="en-US" dirty="0" smtClean="0">
              <a:cs typeface="B Nazanin" pitchFamily="2" charset="-78"/>
            </a:endParaRPr>
          </a:p>
          <a:p>
            <a:pPr algn="r"/>
            <a:r>
              <a:rPr lang="fa-IR" dirty="0" smtClean="0">
                <a:cs typeface="B Nazanin" pitchFamily="2" charset="-78"/>
              </a:rPr>
              <a:t>کیس (4عدد برای کارگاه شبکه و 4عدد برای کارگاه سیستم عامل)</a:t>
            </a:r>
          </a:p>
          <a:p>
            <a:pPr algn="r"/>
            <a:r>
              <a:rPr lang="fa-IR" dirty="0" smtClean="0">
                <a:cs typeface="B Nazanin" pitchFamily="2" charset="-78"/>
              </a:rPr>
              <a:t> (ذخیره برق) موس و صفحه کلید  </a:t>
            </a:r>
            <a:r>
              <a:rPr lang="en-US" dirty="0" smtClean="0">
                <a:cs typeface="B Nazanin" pitchFamily="2" charset="-78"/>
              </a:rPr>
              <a:t>ups</a:t>
            </a:r>
            <a:r>
              <a:rPr lang="fa-IR" dirty="0" smtClean="0">
                <a:cs typeface="B Nazanin" pitchFamily="2" charset="-78"/>
              </a:rPr>
              <a:t> </a:t>
            </a:r>
          </a:p>
          <a:p>
            <a:pPr algn="r"/>
            <a:r>
              <a:rPr lang="fa-IR" dirty="0" smtClean="0">
                <a:cs typeface="B Nazanin" pitchFamily="2" charset="-78"/>
              </a:rPr>
              <a:t>externalهارد داخلی , هارد </a:t>
            </a:r>
          </a:p>
          <a:p>
            <a:pPr algn="r"/>
            <a:r>
              <a:rPr lang="fa-IR" dirty="0" smtClean="0">
                <a:cs typeface="B Nazanin" pitchFamily="2" charset="-78"/>
              </a:rPr>
              <a:t>  پرینتر, اسکنر ,اسپیکر ,تستر شبکه</a:t>
            </a:r>
          </a:p>
          <a:p>
            <a:pPr algn="r"/>
            <a:r>
              <a:rPr lang="fa-IR" dirty="0" smtClean="0">
                <a:cs typeface="B Nazanin" pitchFamily="2" charset="-78"/>
              </a:rPr>
              <a:t>صندلی و میز کامپیوتر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165204"/>
            <a:ext cx="4876800" cy="2450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946266" y="819150"/>
            <a:ext cx="4191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 algn="r" rtl="1">
              <a:buClr>
                <a:srgbClr val="002060"/>
              </a:buClr>
              <a:buSzPct val="100000"/>
              <a:buFont typeface="Wingdings" pitchFamily="2" charset="2"/>
              <a:buChar char="Ø"/>
            </a:pPr>
            <a:r>
              <a:rPr lang="fa-IR" sz="2400" dirty="0" smtClean="0">
                <a:cs typeface="B Nazanin" pitchFamily="2" charset="-78"/>
              </a:rPr>
              <a:t> رشته حسابداری بازرگانی حسابرسی, حسابداری گرایش مالی</a:t>
            </a:r>
            <a:endParaRPr lang="en-US" altLang="en-US" sz="2400" dirty="0">
              <a:cs typeface="B Nazanin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outure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490</TotalTime>
  <Words>458</Words>
  <Application>Microsoft Office PowerPoint</Application>
  <PresentationFormat>On-screen Show (16:9)</PresentationFormat>
  <Paragraphs>83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6" baseType="lpstr">
      <vt:lpstr>Batang</vt:lpstr>
      <vt:lpstr>宋体</vt:lpstr>
      <vt:lpstr>Arial</vt:lpstr>
      <vt:lpstr>B Nazanin</vt:lpstr>
      <vt:lpstr>B Zar</vt:lpstr>
      <vt:lpstr>Calibri</vt:lpstr>
      <vt:lpstr>IranNastaliq</vt:lpstr>
      <vt:lpstr>Microsoft Himalaya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تجهیزات مورد نیاز رشته معماری و شهرسازی  کارگاه طراحی نقوش سنتی تعویض میزنور و لامپ  پوشاندن خط بالای سقف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solar stone</dc:creator>
  <cp:lastModifiedBy>dabirkhaneh</cp:lastModifiedBy>
  <cp:revision>515</cp:revision>
  <dcterms:created xsi:type="dcterms:W3CDTF">2014-10-29T07:26:00Z</dcterms:created>
  <dcterms:modified xsi:type="dcterms:W3CDTF">2019-01-27T10:15:08Z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1033-10.1.0.5510</vt:lpwstr>
  </property>
</Properties>
</file>